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09" r:id="rId2"/>
    <p:sldId id="410" r:id="rId3"/>
    <p:sldId id="420" r:id="rId4"/>
    <p:sldId id="411" r:id="rId5"/>
    <p:sldId id="421" r:id="rId6"/>
    <p:sldId id="418" r:id="rId7"/>
    <p:sldId id="412" r:id="rId8"/>
    <p:sldId id="417" r:id="rId9"/>
    <p:sldId id="415" r:id="rId10"/>
    <p:sldId id="419" r:id="rId11"/>
    <p:sldId id="414" r:id="rId12"/>
    <p:sldId id="423" r:id="rId13"/>
    <p:sldId id="432" r:id="rId14"/>
    <p:sldId id="422" r:id="rId15"/>
    <p:sldId id="424" r:id="rId16"/>
    <p:sldId id="430" r:id="rId17"/>
    <p:sldId id="429" r:id="rId18"/>
    <p:sldId id="428" r:id="rId19"/>
    <p:sldId id="425" r:id="rId20"/>
    <p:sldId id="431" r:id="rId21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D5A463-7145-4801-B7B8-7E73E3349885}" v="9" dt="2025-11-22T10:19:25.6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595" autoAdjust="0"/>
  </p:normalViewPr>
  <p:slideViewPr>
    <p:cSldViewPr>
      <p:cViewPr varScale="1">
        <p:scale>
          <a:sx n="85" d="100"/>
          <a:sy n="85" d="100"/>
        </p:scale>
        <p:origin x="590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F7D07BE-BBCA-22C0-CE10-F92390DDD2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11BDBA6-4C13-3838-E7C1-19F6D7E55BC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C7AB155-5921-4403-A1A5-61C34113A4B7}" type="datetimeFigureOut">
              <a:rPr lang="fr-FR"/>
              <a:pPr>
                <a:defRPr/>
              </a:pPr>
              <a:t>07/12/2025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D8165DEF-90EE-A90C-FAD9-D7794FCD39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F7FF3DD7-07DA-4484-242F-59C018268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6696D5-3DDD-4427-413A-25109E9B68E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7EF302-DACC-7920-579C-79F09227D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04405673-4F2E-47B9-AD72-4560548B7CE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480249"/>
            <a:ext cx="10972800" cy="4525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93C8FC-9FA4-B5A0-62BF-CF348ABF7C99}"/>
              </a:ext>
            </a:extLst>
          </p:cNvPr>
          <p:cNvSpPr/>
          <p:nvPr userDrawn="1"/>
        </p:nvSpPr>
        <p:spPr>
          <a:xfrm>
            <a:off x="0" y="5962388"/>
            <a:ext cx="212942" cy="89561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F50C65-212B-CA6B-04C5-C3CAAF3E2476}"/>
              </a:ext>
            </a:extLst>
          </p:cNvPr>
          <p:cNvSpPr/>
          <p:nvPr userDrawn="1"/>
        </p:nvSpPr>
        <p:spPr>
          <a:xfrm>
            <a:off x="0" y="0"/>
            <a:ext cx="212942" cy="59623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CED602-0D48-478E-954E-E84C1AB2B5D6}"/>
              </a:ext>
            </a:extLst>
          </p:cNvPr>
          <p:cNvSpPr/>
          <p:nvPr userDrawn="1"/>
        </p:nvSpPr>
        <p:spPr>
          <a:xfrm flipV="1">
            <a:off x="10108505" y="159208"/>
            <a:ext cx="1929009" cy="9805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4452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6643A8-2AEF-F688-4D97-6EDE90D47E96}"/>
              </a:ext>
            </a:extLst>
          </p:cNvPr>
          <p:cNvSpPr/>
          <p:nvPr userDrawn="1"/>
        </p:nvSpPr>
        <p:spPr>
          <a:xfrm>
            <a:off x="0" y="5962388"/>
            <a:ext cx="212942" cy="89561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100CA6-E77E-5786-044C-D32F3D86BA80}"/>
              </a:ext>
            </a:extLst>
          </p:cNvPr>
          <p:cNvSpPr/>
          <p:nvPr userDrawn="1"/>
        </p:nvSpPr>
        <p:spPr>
          <a:xfrm>
            <a:off x="0" y="0"/>
            <a:ext cx="212942" cy="59623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3113F-50CA-6D0D-45D2-F945AE98FE88}"/>
              </a:ext>
            </a:extLst>
          </p:cNvPr>
          <p:cNvSpPr/>
          <p:nvPr userDrawn="1"/>
        </p:nvSpPr>
        <p:spPr>
          <a:xfrm flipV="1">
            <a:off x="10128448" y="139612"/>
            <a:ext cx="1929009" cy="980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BC96B29-8187-6595-630B-3AC1D8B7D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2" y="274638"/>
            <a:ext cx="10238928" cy="96378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589979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1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Relationship Id="rId14" Type="http://schemas.openxmlformats.org/officeDocument/2006/relationships/image" Target="../media/image1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C3AF8CB5-4685-2E7F-9805-015A9BD3EB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43472" y="274638"/>
            <a:ext cx="1023892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EE253122-0E76-32F1-86DD-5FA914276C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177363-AE5C-E1E3-E408-1C8B27EC4C0C}"/>
              </a:ext>
            </a:extLst>
          </p:cNvPr>
          <p:cNvSpPr/>
          <p:nvPr userDrawn="1"/>
        </p:nvSpPr>
        <p:spPr>
          <a:xfrm>
            <a:off x="0" y="5962388"/>
            <a:ext cx="212942" cy="89561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47B747-63D7-985B-610B-600DD1D003D5}"/>
              </a:ext>
            </a:extLst>
          </p:cNvPr>
          <p:cNvSpPr/>
          <p:nvPr userDrawn="1"/>
        </p:nvSpPr>
        <p:spPr>
          <a:xfrm>
            <a:off x="0" y="0"/>
            <a:ext cx="212942" cy="59623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44F632F0-BC2E-AC5D-1754-CA8239B6DDF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568608" y="6381328"/>
            <a:ext cx="517848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1B86DEF-48DC-46AB-A9AD-90B6F8B29270}" type="slidenum">
              <a:rPr lang="fr-FR" altLang="fr-FR" sz="1200" b="1" smtClean="0">
                <a:solidFill>
                  <a:srgbClr val="F79646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‹N°›</a:t>
            </a:fld>
            <a:endParaRPr lang="fr-FR" altLang="fr-FR" sz="1200" b="1">
              <a:solidFill>
                <a:srgbClr val="F79646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9BA7859-72B0-1760-F32F-A69B79A39BBC}"/>
              </a:ext>
            </a:extLst>
          </p:cNvPr>
          <p:cNvGrpSpPr/>
          <p:nvPr userDrawn="1"/>
        </p:nvGrpSpPr>
        <p:grpSpPr>
          <a:xfrm>
            <a:off x="695400" y="6278610"/>
            <a:ext cx="10585176" cy="513945"/>
            <a:chOff x="695400" y="6278610"/>
            <a:chExt cx="10585176" cy="513945"/>
          </a:xfrm>
        </p:grpSpPr>
        <p:pic>
          <p:nvPicPr>
            <p:cNvPr id="5" name="Image 11">
              <a:extLst>
                <a:ext uri="{FF2B5EF4-FFF2-40B4-BE49-F238E27FC236}">
                  <a16:creationId xmlns:a16="http://schemas.microsoft.com/office/drawing/2014/main" id="{F928E03A-2725-1AA4-5BE8-8B3537B17D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00" y="6354036"/>
              <a:ext cx="720000" cy="392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1">
              <a:extLst>
                <a:ext uri="{FF2B5EF4-FFF2-40B4-BE49-F238E27FC236}">
                  <a16:creationId xmlns:a16="http://schemas.microsoft.com/office/drawing/2014/main" id="{48708EEB-EE1B-22E1-C0EE-DDBAC4A910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480" y="6338889"/>
              <a:ext cx="554306" cy="400833"/>
            </a:xfrm>
            <a:prstGeom prst="rect">
              <a:avLst/>
            </a:prstGeom>
            <a:noFill/>
          </p:spPr>
        </p:pic>
        <p:pic>
          <p:nvPicPr>
            <p:cNvPr id="10" name="Image 3" descr="MTFP">
              <a:extLst>
                <a:ext uri="{FF2B5EF4-FFF2-40B4-BE49-F238E27FC236}">
                  <a16:creationId xmlns:a16="http://schemas.microsoft.com/office/drawing/2014/main" id="{4FE72653-963E-DF79-64F9-DA121FB29B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1944" y="6319268"/>
              <a:ext cx="1079808" cy="399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 15" descr="Faculté des Sciences de la Santé Cotonou - FSS Cotonou">
              <a:extLst>
                <a:ext uri="{FF2B5EF4-FFF2-40B4-BE49-F238E27FC236}">
                  <a16:creationId xmlns:a16="http://schemas.microsoft.com/office/drawing/2014/main" id="{1A45BC0B-FF41-D5BE-57A2-874BD35A34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5600" y="6309320"/>
              <a:ext cx="540000" cy="422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 1">
              <a:extLst>
                <a:ext uri="{FF2B5EF4-FFF2-40B4-BE49-F238E27FC236}">
                  <a16:creationId xmlns:a16="http://schemas.microsoft.com/office/drawing/2014/main" id="{27B6079A-9448-B5FB-B07F-2EBB01374B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4340929" y="6379765"/>
              <a:ext cx="1251015" cy="359957"/>
            </a:xfrm>
            <a:prstGeom prst="rect">
              <a:avLst/>
            </a:prstGeom>
          </p:spPr>
        </p:pic>
        <p:pic>
          <p:nvPicPr>
            <p:cNvPr id="12" name="Image 5">
              <a:extLst>
                <a:ext uri="{FF2B5EF4-FFF2-40B4-BE49-F238E27FC236}">
                  <a16:creationId xmlns:a16="http://schemas.microsoft.com/office/drawing/2014/main" id="{2D48937F-4523-3A9D-0846-59D8BE9C7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3592" y="6379765"/>
              <a:ext cx="684000" cy="332643"/>
            </a:xfrm>
            <a:prstGeom prst="rect">
              <a:avLst/>
            </a:prstGeom>
            <a:noFill/>
          </p:spPr>
        </p:pic>
        <p:pic>
          <p:nvPicPr>
            <p:cNvPr id="13" name="Image 1">
              <a:extLst>
                <a:ext uri="{FF2B5EF4-FFF2-40B4-BE49-F238E27FC236}">
                  <a16:creationId xmlns:a16="http://schemas.microsoft.com/office/drawing/2014/main" id="{AECCA18C-8284-F606-01C3-CC0A2EAE7F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3503712" y="6379765"/>
              <a:ext cx="838354" cy="393649"/>
            </a:xfrm>
            <a:prstGeom prst="rect">
              <a:avLst/>
            </a:prstGeom>
          </p:spPr>
        </p:pic>
        <p:pic>
          <p:nvPicPr>
            <p:cNvPr id="14" name="Image 1">
              <a:extLst>
                <a:ext uri="{FF2B5EF4-FFF2-40B4-BE49-F238E27FC236}">
                  <a16:creationId xmlns:a16="http://schemas.microsoft.com/office/drawing/2014/main" id="{0ED73583-66FA-78E9-B2BE-2F82C54AE5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672689" y="6410194"/>
              <a:ext cx="719455" cy="337820"/>
            </a:xfrm>
            <a:prstGeom prst="rect">
              <a:avLst/>
            </a:prstGeom>
          </p:spPr>
        </p:pic>
        <p:pic>
          <p:nvPicPr>
            <p:cNvPr id="15" name="Image 1">
              <a:extLst>
                <a:ext uri="{FF2B5EF4-FFF2-40B4-BE49-F238E27FC236}">
                  <a16:creationId xmlns:a16="http://schemas.microsoft.com/office/drawing/2014/main" id="{FD59EA9B-3425-ED83-E8DF-7A06569608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7176120" y="6416125"/>
              <a:ext cx="719455" cy="294005"/>
            </a:xfrm>
            <a:prstGeom prst="rect">
              <a:avLst/>
            </a:prstGeom>
          </p:spPr>
        </p:pic>
        <p:pic>
          <p:nvPicPr>
            <p:cNvPr id="16" name="Image 12" descr="HISTORIQUE – IAPRP">
              <a:extLst>
                <a:ext uri="{FF2B5EF4-FFF2-40B4-BE49-F238E27FC236}">
                  <a16:creationId xmlns:a16="http://schemas.microsoft.com/office/drawing/2014/main" id="{9A38E97E-B7D7-38DF-DBDC-00787D1CA39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6200" y="6372144"/>
              <a:ext cx="576709" cy="382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age 19" descr="Bureau International du Travail (BIT) - SENEGEL - Senegalese Next  Generation of Leaders">
              <a:extLst>
                <a:ext uri="{FF2B5EF4-FFF2-40B4-BE49-F238E27FC236}">
                  <a16:creationId xmlns:a16="http://schemas.microsoft.com/office/drawing/2014/main" id="{64AFFA31-D980-042A-355B-D37B6FAAC3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0256" y="6309320"/>
              <a:ext cx="719455" cy="4832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Image 1">
              <a:extLst>
                <a:ext uri="{FF2B5EF4-FFF2-40B4-BE49-F238E27FC236}">
                  <a16:creationId xmlns:a16="http://schemas.microsoft.com/office/drawing/2014/main" id="{7E04F93D-45FF-6D61-6490-D77B357D32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0961" y="6336965"/>
              <a:ext cx="719455" cy="370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Image 7">
              <a:extLst>
                <a:ext uri="{FF2B5EF4-FFF2-40B4-BE49-F238E27FC236}">
                  <a16:creationId xmlns:a16="http://schemas.microsoft.com/office/drawing/2014/main" id="{371D0D78-0466-1B41-85F8-5C093F7D2CB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32" t="-8235" r="23394" b="4485"/>
            <a:stretch/>
          </p:blipFill>
          <p:spPr bwMode="auto">
            <a:xfrm>
              <a:off x="9480376" y="6278610"/>
              <a:ext cx="380398" cy="382776"/>
            </a:xfrm>
            <a:prstGeom prst="rect">
              <a:avLst/>
            </a:prstGeom>
            <a:noFill/>
          </p:spPr>
        </p:pic>
        <p:pic>
          <p:nvPicPr>
            <p:cNvPr id="20" name="Image 18" descr="U.B.PHAR - Meilleur Partenaire des Pharmaciens">
              <a:extLst>
                <a:ext uri="{FF2B5EF4-FFF2-40B4-BE49-F238E27FC236}">
                  <a16:creationId xmlns:a16="http://schemas.microsoft.com/office/drawing/2014/main" id="{72535FFD-97F5-AD67-D54B-469EB30965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41041" y="6435913"/>
              <a:ext cx="719455" cy="2203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 20" descr="SCB-LAFARGE – CIPB">
              <a:extLst>
                <a:ext uri="{FF2B5EF4-FFF2-40B4-BE49-F238E27FC236}">
                  <a16:creationId xmlns:a16="http://schemas.microsoft.com/office/drawing/2014/main" id="{D61964DE-C063-0CFB-9FF1-514C918727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8098" y="6345368"/>
              <a:ext cx="499630" cy="39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Image 20" descr="SCB-LAFARGE – CIPB">
              <a:extLst>
                <a:ext uri="{FF2B5EF4-FFF2-40B4-BE49-F238E27FC236}">
                  <a16:creationId xmlns:a16="http://schemas.microsoft.com/office/drawing/2014/main" id="{154C973B-17D3-28A2-9DAD-28D1F2F560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2126" y="6320226"/>
              <a:ext cx="548450" cy="4346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" name="Image 1">
            <a:extLst>
              <a:ext uri="{FF2B5EF4-FFF2-40B4-BE49-F238E27FC236}">
                <a16:creationId xmlns:a16="http://schemas.microsoft.com/office/drawing/2014/main" id="{9DC5E16F-A590-44D1-E310-6EE8FADCD3A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42" y="0"/>
            <a:ext cx="1061020" cy="39364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D328CB83-4DCF-FB05-7BBE-995B3D2F96DA}"/>
              </a:ext>
            </a:extLst>
          </p:cNvPr>
          <p:cNvSpPr>
            <a:spLocks/>
          </p:cNvSpPr>
          <p:nvPr/>
        </p:nvSpPr>
        <p:spPr>
          <a:xfrm>
            <a:off x="1047750" y="404664"/>
            <a:ext cx="10296525" cy="367240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fr-FR" sz="4800" b="1" dirty="0">
                <a:solidFill>
                  <a:srgbClr val="0070C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endParaRPr lang="fr-FR" sz="4800" b="1" dirty="0">
              <a:solidFill>
                <a:srgbClr val="0070C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endParaRPr lang="fr-FR" sz="4800" b="1" dirty="0">
              <a:solidFill>
                <a:srgbClr val="0070C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fr-FR" sz="4800" b="1" dirty="0">
                <a:solidFill>
                  <a:srgbClr val="0070C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Rapport du 1er Congrès Scientifique de la Société Béninoise de Santé au Travail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endParaRPr lang="fr-FR" sz="4800" b="1" dirty="0">
              <a:solidFill>
                <a:srgbClr val="0070C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fr-FR" sz="4800" b="1" dirty="0">
                <a:solidFill>
                  <a:srgbClr val="0070C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</a:p>
        </p:txBody>
      </p:sp>
      <p:sp>
        <p:nvSpPr>
          <p:cNvPr id="3078" name="Rectangle 2">
            <a:extLst>
              <a:ext uri="{FF2B5EF4-FFF2-40B4-BE49-F238E27FC236}">
                <a16:creationId xmlns:a16="http://schemas.microsoft.com/office/drawing/2014/main" id="{24C2030A-7881-1E32-B644-010135982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5157192"/>
            <a:ext cx="8905875" cy="56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panose="020B0604020202020204" pitchFamily="34" charset="0"/>
                <a:cs typeface="Calibri" panose="020F0502020204030204" pitchFamily="34" charset="0"/>
              </a:rPr>
              <a:t>Congrès  1</a:t>
            </a:r>
            <a:r>
              <a:rPr lang="fr-FR" altLang="fr-FR" sz="1400" baseline="30000" dirty="0">
                <a:latin typeface="Arial" panose="020B0604020202020204" pitchFamily="34" charset="0"/>
                <a:cs typeface="Calibri" panose="020F0502020204030204" pitchFamily="34" charset="0"/>
              </a:rPr>
              <a:t>er</a:t>
            </a:r>
            <a:r>
              <a:rPr lang="fr-FR" altLang="fr-FR" sz="1400" dirty="0">
                <a:latin typeface="Arial" panose="020B0604020202020204" pitchFamily="34" charset="0"/>
                <a:cs typeface="Calibri" panose="020F0502020204030204" pitchFamily="34" charset="0"/>
              </a:rPr>
              <a:t>  au 4 décembre 2025 à Cotonou au Bénin 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panose="020B0604020202020204" pitchFamily="34" charset="0"/>
                <a:cs typeface="Calibri" panose="020F0502020204030204" pitchFamily="34" charset="0"/>
              </a:rPr>
              <a:t>Précongrès  24-28 novembre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Contexte </a:t>
            </a:r>
            <a:r>
              <a:rPr lang="en-GB" dirty="0" err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général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Importance  croissante de la santé au travail  au  Bénin  et en Afrique subsaharienne</a:t>
            </a:r>
          </a:p>
          <a:p>
            <a:r>
              <a:rPr lang="fr-FR" dirty="0"/>
              <a:t>Faible structuration historique de la prévention</a:t>
            </a:r>
          </a:p>
          <a:p>
            <a:r>
              <a:rPr lang="fr-FR" dirty="0"/>
              <a:t>Insuffisance de données scientifiques nationales</a:t>
            </a:r>
          </a:p>
          <a:p>
            <a:r>
              <a:rPr lang="fr-FR" dirty="0"/>
              <a:t>Besoin de renforcer les capacités des professionnels</a:t>
            </a:r>
          </a:p>
          <a:p>
            <a:r>
              <a:rPr lang="fr-FR" dirty="0"/>
              <a:t>Création de la SOBEST : une dynamique nouvelle</a:t>
            </a:r>
          </a:p>
          <a:p>
            <a:r>
              <a:rPr lang="fr-FR" dirty="0"/>
              <a:t>Nécessité d’un espace scientifique national</a:t>
            </a:r>
          </a:p>
          <a:p>
            <a:r>
              <a:rPr lang="fr-FR" dirty="0"/>
              <a:t>Contexte régional et international de la SOPAST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169788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Objectifs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0249"/>
            <a:ext cx="11463064" cy="4829071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fr-FR" dirty="0"/>
              <a:t>Promouvoir la recherche en santé au travail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fr-FR" dirty="0"/>
              <a:t>Favoriser le partage d’expériences africaines et internationales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fr-FR" dirty="0"/>
              <a:t>Renforcer les capacités des professionnels SST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fr-FR" dirty="0"/>
              <a:t>Renforcer les collaborations entre sociétés  savantes à travers la SOPAST </a:t>
            </a:r>
          </a:p>
        </p:txBody>
      </p:sp>
    </p:spTree>
    <p:extLst>
      <p:ext uri="{BB962C8B-B14F-4D97-AF65-F5344CB8AC3E}">
        <p14:creationId xmlns:p14="http://schemas.microsoft.com/office/powerpoint/2010/main" val="2587106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Pré-congrès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8248" y="1412775"/>
            <a:ext cx="3507778" cy="460851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b="1" dirty="0"/>
              <a:t>40 participants 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/>
              <a:t>Enseignants : Bénin, Burkina Faso, Côte d’Ivoire , Canada, ,   États- Unis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B03CC5-D541-415D-80D1-C5DD40765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68" y="1628800"/>
            <a:ext cx="5557247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47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Congrès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207010A-94D6-4036-A74B-5E99B9A27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268760"/>
            <a:ext cx="7200800" cy="5000094"/>
          </a:xfrm>
        </p:spPr>
      </p:pic>
      <p:pic>
        <p:nvPicPr>
          <p:cNvPr id="2050" name="Picture 2" descr="drapeau du bénin sur presidence.bj">
            <a:extLst>
              <a:ext uri="{FF2B5EF4-FFF2-40B4-BE49-F238E27FC236}">
                <a16:creationId xmlns:a16="http://schemas.microsoft.com/office/drawing/2014/main" id="{031CAF5A-D7B5-40CE-B17B-8F322C851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2924944"/>
            <a:ext cx="3600400" cy="187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079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627"/>
            <a:ext cx="10972800" cy="850106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fr-FR" dirty="0"/>
              <a:t>Comité scientifique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DADB0A-6225-418A-9A3B-DB0960517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14" y="1124744"/>
            <a:ext cx="11395342" cy="499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8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br>
              <a:rPr lang="fr-FR" dirty="0"/>
            </a:br>
            <a:r>
              <a:rPr lang="fr-FR" dirty="0"/>
              <a:t>Comité d’organisation</a:t>
            </a:r>
            <a:br>
              <a:rPr lang="fr-FR" dirty="0"/>
            </a:br>
            <a:endParaRPr lang="fr-FR" dirty="0">
              <a:highlight>
                <a:srgbClr val="00FF00"/>
              </a:highligh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4359F6-4524-43DB-AFAE-8DBE4FF4C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96752"/>
            <a:ext cx="1097280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2D940-863D-4B78-871F-62088CF5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Partenaires nationaux et internationaux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77DE0C-EA79-464D-9891-EE3DA8A76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412776"/>
            <a:ext cx="108012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57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Statistiques</a:t>
            </a:r>
            <a:endParaRPr lang="fr-FR" dirty="0"/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6A04C21A-848C-406A-A310-FF5868630C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483170"/>
              </p:ext>
            </p:extLst>
          </p:nvPr>
        </p:nvGraphicFramePr>
        <p:xfrm>
          <a:off x="551384" y="1948217"/>
          <a:ext cx="1136644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6098">
                  <a:extLst>
                    <a:ext uri="{9D8B030D-6E8A-4147-A177-3AD203B41FA5}">
                      <a16:colId xmlns:a16="http://schemas.microsoft.com/office/drawing/2014/main" val="1371478905"/>
                    </a:ext>
                  </a:extLst>
                </a:gridCol>
                <a:gridCol w="5410350">
                  <a:extLst>
                    <a:ext uri="{9D8B030D-6E8A-4147-A177-3AD203B41FA5}">
                      <a16:colId xmlns:a16="http://schemas.microsoft.com/office/drawing/2014/main" val="14050120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Togo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pays du sourire et de douceur de vivre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Gabon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pays du vert éternel</a:t>
                      </a:r>
                      <a:endParaRPr lang="fr-FR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16108"/>
                  </a:ext>
                </a:extLst>
              </a:tr>
              <a:tr h="444726"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Sénégal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de la </a:t>
                      </a:r>
                      <a:r>
                        <a:rPr lang="fr-FR" sz="2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Teranga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de la diversité culturelle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829850"/>
                  </a:ext>
                </a:extLst>
              </a:tr>
              <a:tr h="444726"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Rwanda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des mille collines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des Éléphants / cacao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469904"/>
                  </a:ext>
                </a:extLst>
              </a:tr>
              <a:tr h="444726"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RDC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le pays </a:t>
                      </a:r>
                      <a:r>
                        <a:rPr lang="fr-FR" sz="2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diamand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Cameroun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l’Afrique en miniature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77236"/>
                  </a:ext>
                </a:extLst>
              </a:tr>
              <a:tr h="444726"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Niger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des sables lumineux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des Hommes intègres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483084"/>
                  </a:ext>
                </a:extLst>
              </a:tr>
              <a:tr h="444726"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Mali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du </a:t>
                      </a:r>
                      <a:r>
                        <a:rPr lang="fr-FR" sz="2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Djoliba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de Tombouctou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Burundi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pays des tambours sacrés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998770"/>
                  </a:ext>
                </a:extLst>
              </a:tr>
              <a:tr h="444726">
                <a:tc>
                  <a:txBody>
                    <a:bodyPr/>
                    <a:lstStyle/>
                    <a:p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Guinée</a:t>
                      </a: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château d’eau de l’Afrique de l’Ouest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Bénin , terre  d’hospitalité et de l’innovation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137502"/>
                  </a:ext>
                </a:extLst>
              </a:tr>
              <a:tr h="444726">
                <a:tc>
                  <a:txBody>
                    <a:bodyPr/>
                    <a:lstStyle/>
                    <a:p>
                      <a:r>
                        <a:rPr lang="fr-FR" sz="2400" dirty="0"/>
                        <a:t> </a:t>
                      </a:r>
                      <a:r>
                        <a:rPr lang="fr-FR" sz="2400" b="1" dirty="0"/>
                        <a:t>Etats –Unis </a:t>
                      </a:r>
                      <a:r>
                        <a:rPr lang="fr-FR" sz="2400" dirty="0"/>
                        <a:t>, puissance  et liberté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Djibouti, havre de paix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70599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DCB77A8-10EE-4015-8AC1-3CDF1342AF1A}"/>
              </a:ext>
            </a:extLst>
          </p:cNvPr>
          <p:cNvSpPr txBox="1"/>
          <p:nvPr/>
        </p:nvSpPr>
        <p:spPr>
          <a:xfrm>
            <a:off x="551384" y="1252183"/>
            <a:ext cx="11089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 Nombre de participants : 354     Nombre de pays :  16 pays</a:t>
            </a:r>
          </a:p>
        </p:txBody>
      </p:sp>
    </p:spTree>
    <p:extLst>
      <p:ext uri="{BB962C8B-B14F-4D97-AF65-F5344CB8AC3E}">
        <p14:creationId xmlns:p14="http://schemas.microsoft.com/office/powerpoint/2010/main" val="3320376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Statistiques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783262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Qualité des participants</a:t>
            </a:r>
          </a:p>
          <a:p>
            <a:r>
              <a:rPr lang="fr-FR" sz="2800" dirty="0"/>
              <a:t>Représentants ministériels</a:t>
            </a:r>
          </a:p>
          <a:p>
            <a:r>
              <a:rPr lang="fr-FR" sz="2800" dirty="0"/>
              <a:t>Enseignants </a:t>
            </a:r>
          </a:p>
          <a:p>
            <a:r>
              <a:rPr lang="fr-FR" sz="2800" dirty="0"/>
              <a:t>Médecins et Infirmiers </a:t>
            </a:r>
          </a:p>
          <a:p>
            <a:r>
              <a:rPr lang="fr-FR" sz="2800" dirty="0"/>
              <a:t>QHSE et Environnementalistes</a:t>
            </a:r>
          </a:p>
          <a:p>
            <a:r>
              <a:rPr lang="fr-FR" sz="2800" dirty="0"/>
              <a:t>Ergonome</a:t>
            </a:r>
          </a:p>
          <a:p>
            <a:r>
              <a:rPr lang="fr-FR" sz="2800" dirty="0"/>
              <a:t>Travailleurs ; syndicat, Patronat</a:t>
            </a:r>
          </a:p>
          <a:p>
            <a:r>
              <a:rPr lang="fr-FR" sz="2800" dirty="0"/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95779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Statistiques</a:t>
            </a:r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690C3F12-C38F-48D4-AAE9-035C67B980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5700149"/>
              </p:ext>
            </p:extLst>
          </p:nvPr>
        </p:nvGraphicFramePr>
        <p:xfrm>
          <a:off x="609600" y="1412776"/>
          <a:ext cx="10972800" cy="424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3242">
                  <a:extLst>
                    <a:ext uri="{9D8B030D-6E8A-4147-A177-3AD203B41FA5}">
                      <a16:colId xmlns:a16="http://schemas.microsoft.com/office/drawing/2014/main" val="2567705776"/>
                    </a:ext>
                  </a:extLst>
                </a:gridCol>
                <a:gridCol w="2326789">
                  <a:extLst>
                    <a:ext uri="{9D8B030D-6E8A-4147-A177-3AD203B41FA5}">
                      <a16:colId xmlns:a16="http://schemas.microsoft.com/office/drawing/2014/main" val="3171482386"/>
                    </a:ext>
                  </a:extLst>
                </a:gridCol>
                <a:gridCol w="1651269">
                  <a:extLst>
                    <a:ext uri="{9D8B030D-6E8A-4147-A177-3AD203B41FA5}">
                      <a16:colId xmlns:a16="http://schemas.microsoft.com/office/drawing/2014/main" val="1434974306"/>
                    </a:ext>
                  </a:extLst>
                </a:gridCol>
                <a:gridCol w="1951500">
                  <a:extLst>
                    <a:ext uri="{9D8B030D-6E8A-4147-A177-3AD203B41FA5}">
                      <a16:colId xmlns:a16="http://schemas.microsoft.com/office/drawing/2014/main" val="871520180"/>
                    </a:ext>
                  </a:extLst>
                </a:gridCol>
              </a:tblGrid>
              <a:tr h="990245">
                <a:tc>
                  <a:txBody>
                    <a:bodyPr/>
                    <a:lstStyle/>
                    <a:p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 Prévues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  Réalisés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 Taux de réalisation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807971"/>
                  </a:ext>
                </a:extLst>
              </a:tr>
              <a:tr h="543038">
                <a:tc>
                  <a:txBody>
                    <a:bodyPr/>
                    <a:lstStyle/>
                    <a:p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Conférences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23799"/>
                  </a:ext>
                </a:extLst>
              </a:tr>
              <a:tr h="543038">
                <a:tc>
                  <a:txBody>
                    <a:bodyPr/>
                    <a:lstStyle/>
                    <a:p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Panels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79797"/>
                  </a:ext>
                </a:extLst>
              </a:tr>
              <a:tr h="543038">
                <a:tc>
                  <a:txBody>
                    <a:bodyPr/>
                    <a:lstStyle/>
                    <a:p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 Ateliers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766603"/>
                  </a:ext>
                </a:extLst>
              </a:tr>
              <a:tr h="543038">
                <a:tc>
                  <a:txBody>
                    <a:bodyPr/>
                    <a:lstStyle/>
                    <a:p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Symposium SOPAST/ RASSTE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961842"/>
                  </a:ext>
                </a:extLst>
              </a:tr>
              <a:tr h="543038">
                <a:tc>
                  <a:txBody>
                    <a:bodyPr/>
                    <a:lstStyle/>
                    <a:p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Communications  orales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63 + 4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08551"/>
                  </a:ext>
                </a:extLst>
              </a:tr>
              <a:tr h="543038">
                <a:tc>
                  <a:txBody>
                    <a:bodyPr/>
                    <a:lstStyle/>
                    <a:p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Communication affichées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396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716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en-GB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Recommandations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980728"/>
            <a:ext cx="10972800" cy="5215310"/>
          </a:xfrm>
        </p:spPr>
        <p:txBody>
          <a:bodyPr/>
          <a:lstStyle/>
          <a:p>
            <a:pPr marL="0" indent="0">
              <a:buNone/>
            </a:pPr>
            <a:r>
              <a:rPr lang="fr-FR" sz="2800" b="1" dirty="0"/>
              <a:t>SOPAST et Sociétés savantes nationales</a:t>
            </a:r>
          </a:p>
          <a:p>
            <a:r>
              <a:rPr lang="fr-FR" sz="2800" dirty="0"/>
              <a:t> Assurer une meilleure implication des sociétés  dans les prises de décisions  nationales et internationales en matière  de SST</a:t>
            </a:r>
          </a:p>
          <a:p>
            <a:r>
              <a:rPr lang="fr-FR" sz="2800" dirty="0"/>
              <a:t>Elaborer des documents de consensus sur les documents d’évaluation des risques professionnels en Afrique subsaharienne</a:t>
            </a:r>
          </a:p>
          <a:p>
            <a:r>
              <a:rPr lang="fr-FR" sz="2800" dirty="0"/>
              <a:t>Standardiser les pratiques en SST pour la sous région </a:t>
            </a:r>
          </a:p>
          <a:p>
            <a:r>
              <a:rPr lang="fr-FR" sz="2800" dirty="0"/>
              <a:t>Renforcer la collaboration entre Médecins du travail et les autres spécialités ( allergologie, santé publique , gynécologie, psychiatrie etc.)</a:t>
            </a:r>
          </a:p>
          <a:p>
            <a:pPr marL="0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160960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en-GB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Recommandations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980728"/>
            <a:ext cx="10972800" cy="5215310"/>
          </a:xfrm>
        </p:spPr>
        <p:txBody>
          <a:bodyPr/>
          <a:lstStyle/>
          <a:p>
            <a:pPr marL="0" indent="0">
              <a:buNone/>
            </a:pPr>
            <a:r>
              <a:rPr lang="fr-FR" sz="2800" b="1" dirty="0"/>
              <a:t>SOPAST et Sociétés savantes nationales</a:t>
            </a:r>
          </a:p>
          <a:p>
            <a:r>
              <a:rPr lang="fr-FR" sz="2800" dirty="0"/>
              <a:t>Organiser un programme de formation  continue en partenariat  avec les universités  et institutions du nord en vue  du renforcement de capacité  des intervenants en SST</a:t>
            </a:r>
          </a:p>
          <a:p>
            <a:r>
              <a:rPr lang="fr-FR" sz="2800" dirty="0"/>
              <a:t> Promouvoir des publications scientifiques  en SST dans la revue RASSTE</a:t>
            </a:r>
          </a:p>
          <a:p>
            <a:r>
              <a:rPr lang="fr-FR" sz="2800" dirty="0"/>
              <a:t>Veiller à la restitution des travaux  scientifiques  aux populations bénéficiaires et la communauté générale</a:t>
            </a:r>
          </a:p>
        </p:txBody>
      </p:sp>
    </p:spTree>
    <p:extLst>
      <p:ext uri="{BB962C8B-B14F-4D97-AF65-F5344CB8AC3E}">
        <p14:creationId xmlns:p14="http://schemas.microsoft.com/office/powerpoint/2010/main" val="1322352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en-GB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Recommandations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783262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 </a:t>
            </a:r>
            <a:r>
              <a:rPr lang="fr-FR" sz="2800" b="1" dirty="0"/>
              <a:t>IAPRP</a:t>
            </a:r>
          </a:p>
          <a:p>
            <a:r>
              <a:rPr lang="fr-FR" sz="2800" dirty="0"/>
              <a:t>Tenir les forums IAPRP</a:t>
            </a:r>
          </a:p>
          <a:p>
            <a:r>
              <a:rPr lang="fr-FR" sz="2800" dirty="0"/>
              <a:t>Mettre en place  un partenariat avec SOPAST  et les sociétés savantes  en soutien aux activités scientifiques et communautaires 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33890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en-GB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Recommandations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783262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 </a:t>
            </a:r>
            <a:r>
              <a:rPr lang="fr-FR" sz="2800" b="1" dirty="0"/>
              <a:t>Ministère du travail  et de la fonction publique y compris CNSS</a:t>
            </a:r>
          </a:p>
          <a:p>
            <a:r>
              <a:rPr lang="fr-FR" sz="2800" dirty="0"/>
              <a:t>Suivre la procédure  de la ratification des conventions OIT pour les pays </a:t>
            </a:r>
          </a:p>
          <a:p>
            <a:r>
              <a:rPr lang="fr-FR" sz="2800" dirty="0"/>
              <a:t>Adopter une politique nationale de santé au travail reflétant les réalités  du pays</a:t>
            </a:r>
          </a:p>
          <a:p>
            <a:r>
              <a:rPr lang="fr-FR" sz="2800" dirty="0"/>
              <a:t>Adopter un programme SST pour le secteur informel</a:t>
            </a:r>
          </a:p>
          <a:p>
            <a:r>
              <a:rPr lang="fr-FR" sz="2800" dirty="0"/>
              <a:t>Elaborer un référentiel pour statistiques SST à l’échelle  départementales et nationales</a:t>
            </a:r>
          </a:p>
        </p:txBody>
      </p:sp>
    </p:spTree>
    <p:extLst>
      <p:ext uri="{BB962C8B-B14F-4D97-AF65-F5344CB8AC3E}">
        <p14:creationId xmlns:p14="http://schemas.microsoft.com/office/powerpoint/2010/main" val="3275069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en-GB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Recommandations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783262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 </a:t>
            </a:r>
            <a:r>
              <a:rPr lang="fr-FR" sz="2800" b="1" dirty="0"/>
              <a:t>Toutes les institutions </a:t>
            </a:r>
          </a:p>
          <a:p>
            <a:r>
              <a:rPr lang="fr-FR" sz="2800" dirty="0"/>
              <a:t>Mise en place  d’un comité de suivi des recommandations</a:t>
            </a:r>
          </a:p>
        </p:txBody>
      </p:sp>
    </p:spTree>
    <p:extLst>
      <p:ext uri="{BB962C8B-B14F-4D97-AF65-F5344CB8AC3E}">
        <p14:creationId xmlns:p14="http://schemas.microsoft.com/office/powerpoint/2010/main" val="1670341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Difficultés rencontrées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783262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 </a:t>
            </a:r>
            <a:endParaRPr lang="fr-FR" sz="2800" b="1" dirty="0"/>
          </a:p>
          <a:p>
            <a:r>
              <a:rPr lang="fr-FR" sz="2800" dirty="0"/>
              <a:t>Mobilisation de ressources </a:t>
            </a:r>
          </a:p>
          <a:p>
            <a:r>
              <a:rPr lang="fr-FR" sz="2800" dirty="0"/>
              <a:t>Retard de soumission  de certains résumés </a:t>
            </a:r>
          </a:p>
          <a:p>
            <a:r>
              <a:rPr lang="fr-FR" sz="2800" dirty="0"/>
              <a:t>Retard d’inscription des participants</a:t>
            </a:r>
          </a:p>
          <a:p>
            <a:r>
              <a:rPr lang="fr-FR" sz="2800" dirty="0"/>
              <a:t>Problèmes techniques</a:t>
            </a:r>
          </a:p>
        </p:txBody>
      </p:sp>
    </p:spTree>
    <p:extLst>
      <p:ext uri="{BB962C8B-B14F-4D97-AF65-F5344CB8AC3E}">
        <p14:creationId xmlns:p14="http://schemas.microsoft.com/office/powerpoint/2010/main" val="2977233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C018-806A-17C4-0782-C394FB88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60648"/>
            <a:ext cx="10972800" cy="850106"/>
          </a:xfrm>
        </p:spPr>
        <p:txBody>
          <a:bodyPr/>
          <a:lstStyle/>
          <a:p>
            <a:r>
              <a:rPr lang="en-GB" dirty="0">
                <a:latin typeface="Roboto Condensed" panose="02000000000000000000" pitchFamily="2" charset="0"/>
                <a:ea typeface="Roboto Condensed" panose="02000000000000000000" pitchFamily="2" charset="0"/>
              </a:rPr>
              <a:t> Perspectives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035D0-D3D6-3DA3-B21E-876A92FE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783262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 </a:t>
            </a:r>
            <a:endParaRPr lang="fr-FR" sz="2800" b="1" dirty="0"/>
          </a:p>
          <a:p>
            <a:r>
              <a:rPr lang="fr-FR" sz="2800" dirty="0"/>
              <a:t>Périodicité du congrès </a:t>
            </a:r>
            <a:r>
              <a:rPr lang="fr-FR" sz="2800" dirty="0">
                <a:highlight>
                  <a:srgbClr val="FFFF00"/>
                </a:highlight>
              </a:rPr>
              <a:t>SOBEST biennale</a:t>
            </a:r>
          </a:p>
          <a:p>
            <a:r>
              <a:rPr lang="fr-FR" sz="2800" dirty="0"/>
              <a:t>Renforcement de la SOBEST par la  SOPAST régionale</a:t>
            </a:r>
          </a:p>
          <a:p>
            <a:r>
              <a:rPr lang="fr-FR" sz="2800" dirty="0"/>
              <a:t>Meilleure organisation d’éditions futures 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07595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F2A2D4-E427-4ADF-8B2B-04C3C2F2C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Remerciements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A813B3-A465-4BE0-BE54-D08017AEF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412776"/>
            <a:ext cx="108012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35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27CB45-2AFA-4CCE-AA9C-07001C9AF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476672"/>
            <a:ext cx="5184576" cy="51764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AAC24A-B600-4191-9C25-8E789483E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76672"/>
            <a:ext cx="576064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69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85CBD16-AA47-4557-AD5B-B8B94F9E5ECC}" vid="{4553DB20-ECB3-419F-8E84-5985DBCA372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Template_Présentation_JS6IRSP</Template>
  <TotalTime>406</TotalTime>
  <Words>601</Words>
  <Application>Microsoft Office PowerPoint</Application>
  <PresentationFormat>Grand écran</PresentationFormat>
  <Paragraphs>119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Roboto Condensed</vt:lpstr>
      <vt:lpstr>Thème Office</vt:lpstr>
      <vt:lpstr>Présentation PowerPoint</vt:lpstr>
      <vt:lpstr>Contexte général</vt:lpstr>
      <vt:lpstr>Objectifs</vt:lpstr>
      <vt:lpstr>Pré-congrès</vt:lpstr>
      <vt:lpstr>Congrès</vt:lpstr>
      <vt:lpstr>Comité scientifique</vt:lpstr>
      <vt:lpstr> Comité d’organisation </vt:lpstr>
      <vt:lpstr>Partenaires nationaux et internationaux</vt:lpstr>
      <vt:lpstr>Statistiques</vt:lpstr>
      <vt:lpstr>Statistiques</vt:lpstr>
      <vt:lpstr> Statistiques</vt:lpstr>
      <vt:lpstr> Recommandations</vt:lpstr>
      <vt:lpstr> Recommandations</vt:lpstr>
      <vt:lpstr> Recommandations</vt:lpstr>
      <vt:lpstr> Recommandations</vt:lpstr>
      <vt:lpstr> Recommandations</vt:lpstr>
      <vt:lpstr> Difficultés rencontrées</vt:lpstr>
      <vt:lpstr> Perspectives</vt:lpstr>
      <vt:lpstr> Remerciements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G. FIOGBE</dc:creator>
  <cp:lastModifiedBy>Menonli Adjobimey</cp:lastModifiedBy>
  <cp:revision>27</cp:revision>
  <dcterms:created xsi:type="dcterms:W3CDTF">2025-11-22T08:02:27Z</dcterms:created>
  <dcterms:modified xsi:type="dcterms:W3CDTF">2025-12-07T22:40:30Z</dcterms:modified>
</cp:coreProperties>
</file>